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45" r:id="rId2"/>
    <p:sldId id="440" r:id="rId3"/>
    <p:sldId id="447" r:id="rId4"/>
    <p:sldId id="451" r:id="rId5"/>
    <p:sldId id="450" r:id="rId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  <p15:guide id="3" orient="horz" pos="4008" userDrawn="1">
          <p15:clr>
            <a:srgbClr val="A4A3A4"/>
          </p15:clr>
        </p15:guide>
        <p15:guide id="4" orient="horz" pos="1320" userDrawn="1">
          <p15:clr>
            <a:srgbClr val="A4A3A4"/>
          </p15:clr>
        </p15:guide>
        <p15:guide id="5" orient="horz" pos="430" userDrawn="1">
          <p15:clr>
            <a:srgbClr val="A4A3A4"/>
          </p15:clr>
        </p15:guide>
        <p15:guide id="6" orient="horz" pos="3455" userDrawn="1">
          <p15:clr>
            <a:srgbClr val="A4A3A4"/>
          </p15:clr>
        </p15:guide>
        <p15:guide id="7" pos="6905" userDrawn="1">
          <p15:clr>
            <a:srgbClr val="A4A3A4"/>
          </p15:clr>
        </p15:guide>
        <p15:guide id="8" pos="7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163"/>
    <a:srgbClr val="DC6148"/>
    <a:srgbClr val="75598F"/>
    <a:srgbClr val="7B8284"/>
    <a:srgbClr val="595A59"/>
    <a:srgbClr val="E9B32A"/>
    <a:srgbClr val="76945D"/>
    <a:srgbClr val="0082AE"/>
    <a:srgbClr val="6C527F"/>
    <a:srgbClr val="177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2C714-70F2-4E90-B777-EC40482C961D}" v="64" dt="2020-09-13T20:15:33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 autoAdjust="0"/>
    <p:restoredTop sz="83946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416" y="184"/>
      </p:cViewPr>
      <p:guideLst>
        <p:guide orient="horz" pos="3890"/>
        <p:guide orient="horz" pos="2880"/>
        <p:guide orient="horz" pos="4008"/>
        <p:guide orient="horz" pos="1320"/>
        <p:guide orient="horz" pos="430"/>
        <p:guide orient="horz" pos="3455"/>
        <p:guide pos="6905"/>
        <p:guide pos="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98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Jefferson" userId="tcCkp4KlsaluU6H2JAP5eNClajUil3bsPZz4KQnQJYA=" providerId="None" clId="Web-{23B2C714-70F2-4E90-B777-EC40482C961D}"/>
    <pc:docChg chg="modSld">
      <pc:chgData name="Kelly Jefferson" userId="tcCkp4KlsaluU6H2JAP5eNClajUil3bsPZz4KQnQJYA=" providerId="None" clId="Web-{23B2C714-70F2-4E90-B777-EC40482C961D}" dt="2020-09-13T20:15:33.518" v="63" actId="20577"/>
      <pc:docMkLst>
        <pc:docMk/>
      </pc:docMkLst>
      <pc:sldChg chg="modSp">
        <pc:chgData name="Kelly Jefferson" userId="tcCkp4KlsaluU6H2JAP5eNClajUil3bsPZz4KQnQJYA=" providerId="None" clId="Web-{23B2C714-70F2-4E90-B777-EC40482C961D}" dt="2020-09-13T20:15:33.518" v="63" actId="20577"/>
        <pc:sldMkLst>
          <pc:docMk/>
          <pc:sldMk cId="2814868032" sldId="447"/>
        </pc:sldMkLst>
        <pc:spChg chg="mod">
          <ac:chgData name="Kelly Jefferson" userId="tcCkp4KlsaluU6H2JAP5eNClajUil3bsPZz4KQnQJYA=" providerId="None" clId="Web-{23B2C714-70F2-4E90-B777-EC40482C961D}" dt="2020-09-13T20:15:33.518" v="63" actId="20577"/>
          <ac:spMkLst>
            <pc:docMk/>
            <pc:sldMk cId="2814868032" sldId="447"/>
            <ac:spMk id="8" creationId="{E5091A2E-80D7-0E4D-AA51-5C51C10E63E3}"/>
          </ac:spMkLst>
        </pc:spChg>
        <pc:spChg chg="mod">
          <ac:chgData name="Kelly Jefferson" userId="tcCkp4KlsaluU6H2JAP5eNClajUil3bsPZz4KQnQJYA=" providerId="None" clId="Web-{23B2C714-70F2-4E90-B777-EC40482C961D}" dt="2020-09-13T20:15:30.252" v="59" actId="20577"/>
          <ac:spMkLst>
            <pc:docMk/>
            <pc:sldMk cId="2814868032" sldId="447"/>
            <ac:spMk id="9" creationId="{F6C774BC-06CD-B34B-A060-F8244DF9BD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CD8A56-9525-6248-A539-42F65042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239597-9A6B-1740-93E2-5C578C792B84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32A3C3-9B36-E447-B7F8-47E05A9F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2A3C3-9B36-E447-B7F8-47E05A9F74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7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2A3C3-9B36-E447-B7F8-47E05A9F74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 Break - Solid Fill">
    <p:bg>
      <p:bgPr>
        <a:solidFill>
          <a:srgbClr val="168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9C12DAE0-4BE1-A544-A3AE-B0C3C9DAF280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44352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1" y="230900"/>
            <a:ext cx="3220948" cy="21717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6407026"/>
            <a:ext cx="12204192" cy="457657"/>
            <a:chOff x="0" y="6407025"/>
            <a:chExt cx="9153144" cy="457657"/>
          </a:xfrm>
        </p:grpSpPr>
        <p:sp>
          <p:nvSpPr>
            <p:cNvPr id="17" name="Rectangle 16"/>
            <p:cNvSpPr>
              <a:spLocks noChangeAspect="1"/>
            </p:cNvSpPr>
            <p:nvPr userDrawn="1"/>
          </p:nvSpPr>
          <p:spPr>
            <a:xfrm>
              <a:off x="0" y="6407025"/>
              <a:ext cx="9153144" cy="45765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818431" y="6505048"/>
              <a:ext cx="1208504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100" b="1" i="0" dirty="0">
                  <a:solidFill>
                    <a:schemeClr val="bg1"/>
                  </a:solidFill>
                  <a:latin typeface="Arial"/>
                  <a:cs typeface="Arial"/>
                </a:rPr>
                <a:t>Start early. Start</a:t>
              </a:r>
              <a:r>
                <a:rPr lang="en-US" sz="1100" b="1" i="0" baseline="0" dirty="0">
                  <a:solidFill>
                    <a:schemeClr val="bg1"/>
                  </a:solidFill>
                  <a:latin typeface="Arial"/>
                  <a:cs typeface="Arial"/>
                </a:rPr>
                <a:t> well.</a:t>
              </a:r>
              <a:endParaRPr lang="en-US" sz="11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91820" y="2620340"/>
            <a:ext cx="9870397" cy="15928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1241" y="4226145"/>
            <a:ext cx="9870976" cy="89036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8288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9607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Sele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1487" y="-47349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1" y="230900"/>
            <a:ext cx="3220948" cy="21717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6407026"/>
            <a:ext cx="12204192" cy="457657"/>
            <a:chOff x="0" y="6407025"/>
            <a:chExt cx="9153144" cy="457657"/>
          </a:xfrm>
        </p:grpSpPr>
        <p:sp>
          <p:nvSpPr>
            <p:cNvPr id="21" name="Rectangle 20"/>
            <p:cNvSpPr>
              <a:spLocks noChangeAspect="1"/>
            </p:cNvSpPr>
            <p:nvPr userDrawn="1"/>
          </p:nvSpPr>
          <p:spPr>
            <a:xfrm>
              <a:off x="0" y="6407025"/>
              <a:ext cx="9153144" cy="45765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818431" y="6505048"/>
              <a:ext cx="1208504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100" b="1" i="0" dirty="0">
                  <a:solidFill>
                    <a:schemeClr val="bg1"/>
                  </a:solidFill>
                  <a:latin typeface="Arial"/>
                  <a:cs typeface="Arial"/>
                </a:rPr>
                <a:t>Start early. Start</a:t>
              </a:r>
              <a:r>
                <a:rPr lang="en-US" sz="1100" b="1" i="0" baseline="0" dirty="0">
                  <a:solidFill>
                    <a:schemeClr val="bg1"/>
                  </a:solidFill>
                  <a:latin typeface="Arial"/>
                  <a:cs typeface="Arial"/>
                </a:rPr>
                <a:t> well.</a:t>
              </a:r>
              <a:endParaRPr lang="en-US" sz="11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91820" y="2620340"/>
            <a:ext cx="9870397" cy="15928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1241" y="4226145"/>
            <a:ext cx="9870976" cy="89036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8288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5504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9073" y="508555"/>
            <a:ext cx="9863144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9073" y="1928093"/>
            <a:ext cx="9863144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99074" y="5839377"/>
            <a:ext cx="9970897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96940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168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9073" y="508555"/>
            <a:ext cx="9863144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9073" y="1928093"/>
            <a:ext cx="9863144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99074" y="5839377"/>
            <a:ext cx="9970897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5850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9073" y="508555"/>
            <a:ext cx="9863144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9073" y="1928093"/>
            <a:ext cx="9863144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99074" y="5839377"/>
            <a:ext cx="9970897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78792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ele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9073" y="508555"/>
            <a:ext cx="9863144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9073" y="1928093"/>
            <a:ext cx="9863144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99074" y="5839377"/>
            <a:ext cx="9970897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04066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2178" y="531091"/>
            <a:ext cx="9900039" cy="4953722"/>
          </a:xfr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Purple Top</a:t>
            </a:r>
          </a:p>
        </p:txBody>
      </p:sp>
    </p:spTree>
    <p:extLst>
      <p:ext uri="{BB962C8B-B14F-4D97-AF65-F5344CB8AC3E}">
        <p14:creationId xmlns:p14="http://schemas.microsoft.com/office/powerpoint/2010/main" val="385370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2965" y="565726"/>
            <a:ext cx="9869252" cy="4919087"/>
          </a:xfr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3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Purple Top</a:t>
            </a:r>
          </a:p>
        </p:txBody>
      </p:sp>
    </p:spTree>
    <p:extLst>
      <p:ext uri="{BB962C8B-B14F-4D97-AF65-F5344CB8AC3E}">
        <p14:creationId xmlns:p14="http://schemas.microsoft.com/office/powerpoint/2010/main" val="21874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P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33" y="1"/>
            <a:ext cx="9901184" cy="6354967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Purple Center</a:t>
            </a:r>
          </a:p>
        </p:txBody>
      </p:sp>
    </p:spTree>
    <p:extLst>
      <p:ext uri="{BB962C8B-B14F-4D97-AF65-F5344CB8AC3E}">
        <p14:creationId xmlns:p14="http://schemas.microsoft.com/office/powerpoint/2010/main" val="3823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P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574" y="1"/>
            <a:ext cx="9884644" cy="6354967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3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Purple Center</a:t>
            </a:r>
          </a:p>
          <a:p>
            <a:r>
              <a:rPr lang="en-US" dirty="0"/>
              <a:t>35pt</a:t>
            </a:r>
          </a:p>
        </p:txBody>
      </p:sp>
    </p:spTree>
    <p:extLst>
      <p:ext uri="{BB962C8B-B14F-4D97-AF65-F5344CB8AC3E}">
        <p14:creationId xmlns:p14="http://schemas.microsoft.com/office/powerpoint/2010/main" val="35490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Title or Section Title Title or Section Break - Photo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43878E-0B76-4B4B-B3D4-970745ED1B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6934"/>
            <a:ext cx="12192000" cy="6874934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9452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2183" y="682625"/>
            <a:ext cx="9900035" cy="4971878"/>
          </a:xfr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Purple Bottom</a:t>
            </a:r>
          </a:p>
        </p:txBody>
      </p:sp>
    </p:spTree>
    <p:extLst>
      <p:ext uri="{BB962C8B-B14F-4D97-AF65-F5344CB8AC3E}">
        <p14:creationId xmlns:p14="http://schemas.microsoft.com/office/powerpoint/2010/main" val="2279909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577" y="682626"/>
            <a:ext cx="9884641" cy="4937243"/>
          </a:xfr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3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Purple Bottom</a:t>
            </a:r>
          </a:p>
        </p:txBody>
      </p:sp>
    </p:spTree>
    <p:extLst>
      <p:ext uri="{BB962C8B-B14F-4D97-AF65-F5344CB8AC3E}">
        <p14:creationId xmlns:p14="http://schemas.microsoft.com/office/powerpoint/2010/main" val="406472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572" y="531091"/>
            <a:ext cx="9884645" cy="4953722"/>
          </a:xfr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White Top</a:t>
            </a:r>
          </a:p>
        </p:txBody>
      </p:sp>
    </p:spTree>
    <p:extLst>
      <p:ext uri="{BB962C8B-B14F-4D97-AF65-F5344CB8AC3E}">
        <p14:creationId xmlns:p14="http://schemas.microsoft.com/office/powerpoint/2010/main" val="363532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8361" y="554181"/>
            <a:ext cx="9853856" cy="4930632"/>
          </a:xfr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3500" b="1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White Top</a:t>
            </a:r>
          </a:p>
        </p:txBody>
      </p:sp>
    </p:spTree>
    <p:extLst>
      <p:ext uri="{BB962C8B-B14F-4D97-AF65-F5344CB8AC3E}">
        <p14:creationId xmlns:p14="http://schemas.microsoft.com/office/powerpoint/2010/main" val="3207219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W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574" y="1"/>
            <a:ext cx="9884644" cy="6354967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500" b="1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White Center</a:t>
            </a:r>
          </a:p>
        </p:txBody>
      </p:sp>
    </p:spTree>
    <p:extLst>
      <p:ext uri="{BB962C8B-B14F-4D97-AF65-F5344CB8AC3E}">
        <p14:creationId xmlns:p14="http://schemas.microsoft.com/office/powerpoint/2010/main" val="889867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W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2607" y="1"/>
            <a:ext cx="9839611" cy="6354967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3500" b="1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White Center</a:t>
            </a:r>
          </a:p>
        </p:txBody>
      </p:sp>
    </p:spTree>
    <p:extLst>
      <p:ext uri="{BB962C8B-B14F-4D97-AF65-F5344CB8AC3E}">
        <p14:creationId xmlns:p14="http://schemas.microsoft.com/office/powerpoint/2010/main" val="221582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W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8361" y="682626"/>
            <a:ext cx="9853857" cy="4960333"/>
          </a:xfr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White Bottom</a:t>
            </a:r>
          </a:p>
        </p:txBody>
      </p:sp>
    </p:spTree>
    <p:extLst>
      <p:ext uri="{BB962C8B-B14F-4D97-AF65-F5344CB8AC3E}">
        <p14:creationId xmlns:p14="http://schemas.microsoft.com/office/powerpoint/2010/main" val="277887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W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7214" y="682626"/>
            <a:ext cx="9855004" cy="4937243"/>
          </a:xfr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35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Interior Page </a:t>
            </a:r>
            <a:br>
              <a:rPr lang="en-US" dirty="0"/>
            </a:br>
            <a:r>
              <a:rPr lang="en-US" dirty="0"/>
              <a:t>White Bottom</a:t>
            </a:r>
          </a:p>
        </p:txBody>
      </p:sp>
    </p:spTree>
    <p:extLst>
      <p:ext uri="{BB962C8B-B14F-4D97-AF65-F5344CB8AC3E}">
        <p14:creationId xmlns:p14="http://schemas.microsoft.com/office/powerpoint/2010/main" val="152639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383" y="657808"/>
            <a:ext cx="48489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88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Interio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346" y="1235075"/>
            <a:ext cx="5151991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499" y="579325"/>
            <a:ext cx="51519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1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CCECCF9-FF0B-5C42-8FFB-E6316BCD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0267" y="0"/>
            <a:ext cx="7941733" cy="34544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0CF9F1-3D32-E741-B6FD-4645C8FFD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074" y="508555"/>
            <a:ext cx="2829460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rgbClr val="75598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5AB3555-9F80-9348-88A6-C050FA9DC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74" y="1928093"/>
            <a:ext cx="2829460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17D270-17DE-BE4D-82CB-2125F422C4F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9074" y="5839377"/>
            <a:ext cx="2829460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/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1875EBC-0A6D-8D41-8076-9AF8387923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50267" y="3606801"/>
            <a:ext cx="7941733" cy="264372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217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12192000" cy="63563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2969" y="2073276"/>
            <a:ext cx="9869249" cy="3503897"/>
          </a:xfr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Phone</a:t>
            </a:r>
          </a:p>
          <a:p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01544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2514601"/>
            <a:ext cx="12192000" cy="38417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-12192" y="0"/>
            <a:ext cx="12204192" cy="25146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2969" y="0"/>
            <a:ext cx="9869249" cy="2514600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Phone</a:t>
            </a:r>
          </a:p>
          <a:p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74909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42400C-24A0-2A45-8698-6B249AB9F234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027CAE-03BC-6B49-868E-B3055456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42400C-24A0-2A45-8698-6B249AB9F234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027CAE-03BC-6B49-868E-B3055456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42400C-24A0-2A45-8698-6B249AB9F234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027CAE-03BC-6B49-868E-B3055456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CCECCF9-FF0B-5C42-8FFB-E6316BCD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0267" y="1"/>
            <a:ext cx="7941733" cy="3056467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0CF9F1-3D32-E741-B6FD-4645C8FFD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074" y="508555"/>
            <a:ext cx="2829460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rgbClr val="75598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5AB3555-9F80-9348-88A6-C050FA9DC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74" y="1928093"/>
            <a:ext cx="2829460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17D270-17DE-BE4D-82CB-2125F422C4F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9074" y="5839377"/>
            <a:ext cx="2829460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/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1875EBC-0A6D-8D41-8076-9AF8387923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50267" y="3056469"/>
            <a:ext cx="7941733" cy="3194057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216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CCECCF9-FF0B-5C42-8FFB-E6316BCD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80734"/>
            <a:ext cx="4064000" cy="311573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0CF9F1-3D32-E741-B6FD-4645C8FFD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074" y="508555"/>
            <a:ext cx="7062793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rgbClr val="75598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17D270-17DE-BE4D-82CB-2125F422C4F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9074" y="5839377"/>
            <a:ext cx="2829460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/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2F6A7F5-26A7-1D44-9FB2-1B2FF271C5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2480733"/>
            <a:ext cx="4097867" cy="311573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8C884A7-EA76-1D44-9C96-67A01DC08C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1867" y="2480733"/>
            <a:ext cx="4030133" cy="311573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938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CCECCF9-FF0B-5C42-8FFB-E6316BCD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3645" y="1"/>
            <a:ext cx="5328356" cy="19177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0CF9F1-3D32-E741-B6FD-4645C8FFD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074" y="508555"/>
            <a:ext cx="2829460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rgbClr val="75598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5AB3555-9F80-9348-88A6-C050FA9DC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73" y="1928093"/>
            <a:ext cx="4838883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17D270-17DE-BE4D-82CB-2125F422C4F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9074" y="5839377"/>
            <a:ext cx="2829460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/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1875EBC-0A6D-8D41-8076-9AF8387923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3641" y="1917700"/>
            <a:ext cx="2833513" cy="21844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1441E90-B636-C744-AD9F-144899DE2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157" y="1917700"/>
            <a:ext cx="2494844" cy="21844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87E5AA-A583-8C44-BCE3-8382B1F311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3641" y="4102101"/>
            <a:ext cx="5328356" cy="214842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61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Gre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099073" y="508555"/>
            <a:ext cx="9863144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99074" y="5839377"/>
            <a:ext cx="9970897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/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18FB8-A6FE-5142-821A-B1302EBEDD6F}"/>
              </a:ext>
            </a:extLst>
          </p:cNvPr>
          <p:cNvSpPr txBox="1"/>
          <p:nvPr userDrawn="1"/>
        </p:nvSpPr>
        <p:spPr>
          <a:xfrm>
            <a:off x="5723467" y="657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859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39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9073" y="508555"/>
            <a:ext cx="9863144" cy="13438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aseline="0">
                <a:solidFill>
                  <a:srgbClr val="75598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073" y="1928093"/>
            <a:ext cx="9863144" cy="3566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99074" y="5839377"/>
            <a:ext cx="9970897" cy="41114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000" i="1"/>
            </a:lvl1pPr>
          </a:lstStyle>
          <a:p>
            <a:pPr lvl="0"/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5819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8711"/>
            <a:ext cx="10515600" cy="43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6407026"/>
            <a:ext cx="12204192" cy="45765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5876" y="6505048"/>
            <a:ext cx="234391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100" b="1" i="0" dirty="0">
                <a:solidFill>
                  <a:schemeClr val="bg2"/>
                </a:solidFill>
                <a:latin typeface="Arial Bold"/>
                <a:cs typeface="Arial Bold"/>
              </a:rPr>
              <a:t>Buffett Early Childhood Institute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A3B9018-223E-0044-A12A-1F0F73B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5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702" r:id="rId3"/>
    <p:sldLayoutId id="2147483718" r:id="rId4"/>
    <p:sldLayoutId id="2147483719" r:id="rId5"/>
    <p:sldLayoutId id="2147483720" r:id="rId6"/>
    <p:sldLayoutId id="2147483677" r:id="rId7"/>
    <p:sldLayoutId id="2147483700" r:id="rId8"/>
    <p:sldLayoutId id="2147483649" r:id="rId9"/>
    <p:sldLayoutId id="2147483666" r:id="rId10"/>
    <p:sldLayoutId id="2147483667" r:id="rId11"/>
    <p:sldLayoutId id="2147483661" r:id="rId12"/>
    <p:sldLayoutId id="2147483660" r:id="rId13"/>
    <p:sldLayoutId id="2147483662" r:id="rId14"/>
    <p:sldLayoutId id="2147483669" r:id="rId15"/>
    <p:sldLayoutId id="2147483673" r:id="rId16"/>
    <p:sldLayoutId id="2147483680" r:id="rId17"/>
    <p:sldLayoutId id="2147483668" r:id="rId18"/>
    <p:sldLayoutId id="2147483678" r:id="rId19"/>
    <p:sldLayoutId id="2147483674" r:id="rId20"/>
    <p:sldLayoutId id="2147483681" r:id="rId21"/>
    <p:sldLayoutId id="2147483676" r:id="rId22"/>
    <p:sldLayoutId id="2147483682" r:id="rId23"/>
    <p:sldLayoutId id="2147483664" r:id="rId24"/>
    <p:sldLayoutId id="2147483679" r:id="rId25"/>
    <p:sldLayoutId id="2147483675" r:id="rId26"/>
    <p:sldLayoutId id="2147483683" r:id="rId27"/>
    <p:sldLayoutId id="2147483665" r:id="rId28"/>
    <p:sldLayoutId id="2147483670" r:id="rId29"/>
    <p:sldLayoutId id="2147483671" r:id="rId30"/>
    <p:sldLayoutId id="2147483672" r:id="rId31"/>
    <p:sldLayoutId id="2147483650" r:id="rId32"/>
    <p:sldLayoutId id="2147483653" r:id="rId33"/>
    <p:sldLayoutId id="2147483656" r:id="rId3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07C276-D928-4841-B514-604604A4C444}"/>
              </a:ext>
            </a:extLst>
          </p:cNvPr>
          <p:cNvSpPr/>
          <p:nvPr/>
        </p:nvSpPr>
        <p:spPr>
          <a:xfrm>
            <a:off x="0" y="0"/>
            <a:ext cx="12192000" cy="63511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CCC0F35C-5BE3-C64A-8264-E97F419DFFE6}"/>
              </a:ext>
            </a:extLst>
          </p:cNvPr>
          <p:cNvSpPr txBox="1">
            <a:spLocks/>
          </p:cNvSpPr>
          <p:nvPr/>
        </p:nvSpPr>
        <p:spPr>
          <a:xfrm>
            <a:off x="1189381" y="1083733"/>
            <a:ext cx="9972260" cy="276244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4600" b="1" dirty="0">
                <a:solidFill>
                  <a:schemeClr val="bg2"/>
                </a:solidFill>
              </a:rPr>
              <a:t>Senator John </a:t>
            </a:r>
            <a:r>
              <a:rPr lang="en-US" sz="4600" b="1" dirty="0" err="1">
                <a:solidFill>
                  <a:schemeClr val="bg2"/>
                </a:solidFill>
              </a:rPr>
              <a:t>Stinner</a:t>
            </a:r>
            <a:r>
              <a:rPr lang="en-US" sz="3800" b="1" dirty="0">
                <a:solidFill>
                  <a:schemeClr val="bg2"/>
                </a:solidFill>
              </a:rPr>
              <a:t> </a:t>
            </a:r>
            <a:r>
              <a:rPr lang="en-US" sz="4600" b="1" dirty="0">
                <a:solidFill>
                  <a:schemeClr val="bg2"/>
                </a:solidFill>
              </a:rPr>
              <a:t>w</a:t>
            </a:r>
            <a:r>
              <a:rPr lang="en-US" sz="4600" dirty="0">
                <a:solidFill>
                  <a:schemeClr val="bg2"/>
                </a:solidFill>
              </a:rPr>
              <a:t>ould like to hear from parents and business owners in all 93 Nebraska counties. How has the COVID-19 pandemic impacted child care and caused challenges in your life, family, and business?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NEBRASKA CHILDCARE COVID 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EFC9D7-5C85-3C4E-9CF9-5829D739FD0D}"/>
              </a:ext>
            </a:extLst>
          </p:cNvPr>
          <p:cNvSpPr/>
          <p:nvPr/>
        </p:nvSpPr>
        <p:spPr>
          <a:xfrm>
            <a:off x="1047538" y="6515100"/>
            <a:ext cx="2518622" cy="240030"/>
          </a:xfrm>
          <a:prstGeom prst="rect">
            <a:avLst/>
          </a:prstGeom>
          <a:solidFill>
            <a:srgbClr val="5C6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8F6E0034-8441-E14D-9D28-FDB92092749D}"/>
              </a:ext>
            </a:extLst>
          </p:cNvPr>
          <p:cNvSpPr txBox="1">
            <a:spLocks/>
          </p:cNvSpPr>
          <p:nvPr/>
        </p:nvSpPr>
        <p:spPr>
          <a:xfrm>
            <a:off x="1047537" y="6459973"/>
            <a:ext cx="8927735" cy="3502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Thriving Children, Families, and Communities Conference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F5BDB17-F89C-2E48-B525-9E1F095024E2}"/>
              </a:ext>
            </a:extLst>
          </p:cNvPr>
          <p:cNvSpPr txBox="1">
            <a:spLocks/>
          </p:cNvSpPr>
          <p:nvPr/>
        </p:nvSpPr>
        <p:spPr>
          <a:xfrm>
            <a:off x="1189382" y="3727644"/>
            <a:ext cx="9972259" cy="140315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spc="3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nechildcaresurvey.com</a:t>
            </a:r>
            <a:r>
              <a:rPr lang="en-US" sz="5400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spc="3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en-US" sz="5400" spc="3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4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7A82B2-0FBB-8245-A223-049238F8D869}"/>
              </a:ext>
            </a:extLst>
          </p:cNvPr>
          <p:cNvSpPr/>
          <p:nvPr/>
        </p:nvSpPr>
        <p:spPr>
          <a:xfrm>
            <a:off x="0" y="-48128"/>
            <a:ext cx="12192000" cy="64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CCC0F35C-5BE3-C64A-8264-E97F419DFFE6}"/>
              </a:ext>
            </a:extLst>
          </p:cNvPr>
          <p:cNvSpPr txBox="1">
            <a:spLocks/>
          </p:cNvSpPr>
          <p:nvPr/>
        </p:nvSpPr>
        <p:spPr>
          <a:xfrm>
            <a:off x="1047537" y="974559"/>
            <a:ext cx="10176229" cy="16721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2"/>
                </a:solidFill>
              </a:rPr>
              <a:t>View Conference Materials &amp; Recordings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A5C5A-B750-6544-AF1D-F46B97694BF4}"/>
              </a:ext>
            </a:extLst>
          </p:cNvPr>
          <p:cNvSpPr txBox="1"/>
          <p:nvPr/>
        </p:nvSpPr>
        <p:spPr>
          <a:xfrm>
            <a:off x="986576" y="2347839"/>
            <a:ext cx="101762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dirty="0">
                <a:solidFill>
                  <a:schemeClr val="bg2"/>
                </a:solidFill>
              </a:rPr>
              <a:t>Once available, a link to conference materials and recordings will be </a:t>
            </a:r>
          </a:p>
          <a:p>
            <a:pPr>
              <a:lnSpc>
                <a:spcPts val="5000"/>
              </a:lnSpc>
            </a:pPr>
            <a:r>
              <a:rPr lang="en-US" sz="4400" dirty="0">
                <a:solidFill>
                  <a:schemeClr val="bg2"/>
                </a:solidFill>
              </a:rPr>
              <a:t>emailed to you.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C823C-EE7F-8540-BC06-BF4E6853F7E3}"/>
              </a:ext>
            </a:extLst>
          </p:cNvPr>
          <p:cNvSpPr/>
          <p:nvPr/>
        </p:nvSpPr>
        <p:spPr>
          <a:xfrm>
            <a:off x="1047538" y="6480810"/>
            <a:ext cx="2518622" cy="240030"/>
          </a:xfrm>
          <a:prstGeom prst="rect">
            <a:avLst/>
          </a:prstGeom>
          <a:solidFill>
            <a:srgbClr val="5C6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CD7B98A7-CA7B-9741-B527-286C0F87A8CA}"/>
              </a:ext>
            </a:extLst>
          </p:cNvPr>
          <p:cNvSpPr txBox="1">
            <a:spLocks/>
          </p:cNvSpPr>
          <p:nvPr/>
        </p:nvSpPr>
        <p:spPr>
          <a:xfrm>
            <a:off x="1047537" y="6459973"/>
            <a:ext cx="8927735" cy="3502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Thriving Children, Families, and Communities Conference</a:t>
            </a:r>
          </a:p>
        </p:txBody>
      </p:sp>
    </p:spTree>
    <p:extLst>
      <p:ext uri="{BB962C8B-B14F-4D97-AF65-F5344CB8AC3E}">
        <p14:creationId xmlns:p14="http://schemas.microsoft.com/office/powerpoint/2010/main" val="81301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91A2E-80D7-0E4D-AA51-5C51C10E63E3}"/>
              </a:ext>
            </a:extLst>
          </p:cNvPr>
          <p:cNvSpPr/>
          <p:nvPr/>
        </p:nvSpPr>
        <p:spPr>
          <a:xfrm>
            <a:off x="0" y="-48128"/>
            <a:ext cx="12192000" cy="64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CCC0F35C-5BE3-C64A-8264-E97F419DFFE6}"/>
              </a:ext>
            </a:extLst>
          </p:cNvPr>
          <p:cNvSpPr txBox="1">
            <a:spLocks/>
          </p:cNvSpPr>
          <p:nvPr/>
        </p:nvSpPr>
        <p:spPr>
          <a:xfrm>
            <a:off x="1047537" y="359126"/>
            <a:ext cx="10115268" cy="1672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2"/>
                </a:solidFill>
              </a:rPr>
              <a:t>Conference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A5C5A-B750-6544-AF1D-F46B97694BF4}"/>
              </a:ext>
            </a:extLst>
          </p:cNvPr>
          <p:cNvSpPr txBox="1"/>
          <p:nvPr/>
        </p:nvSpPr>
        <p:spPr>
          <a:xfrm>
            <a:off x="986576" y="1729412"/>
            <a:ext cx="1064662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2"/>
                </a:solidFill>
              </a:rPr>
              <a:t>Be sure to take the conference evaluation, </a:t>
            </a:r>
            <a:r>
              <a:rPr lang="en-US" sz="2900" dirty="0" err="1">
                <a:solidFill>
                  <a:schemeClr val="bg2"/>
                </a:solidFill>
              </a:rPr>
              <a:t>whichwill</a:t>
            </a:r>
            <a:r>
              <a:rPr lang="en-US" sz="2900" dirty="0">
                <a:solidFill>
                  <a:schemeClr val="bg2"/>
                </a:solidFill>
              </a:rPr>
              <a:t> be emailed to you at the end of the day. This provides us with valuable information to help plan future events.</a:t>
            </a:r>
            <a:r>
              <a:rPr lang="en-US" sz="2900" dirty="0">
                <a:solidFill>
                  <a:srgbClr val="FFFEFE"/>
                </a:solidFill>
              </a:rPr>
              <a:t> </a:t>
            </a:r>
            <a:endParaRPr lang="en-US" sz="29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A37EA-3F55-E544-9883-98953A67A3D3}"/>
              </a:ext>
            </a:extLst>
          </p:cNvPr>
          <p:cNvSpPr/>
          <p:nvPr/>
        </p:nvSpPr>
        <p:spPr>
          <a:xfrm>
            <a:off x="1047538" y="6480810"/>
            <a:ext cx="2518622" cy="240030"/>
          </a:xfrm>
          <a:prstGeom prst="rect">
            <a:avLst/>
          </a:prstGeom>
          <a:solidFill>
            <a:srgbClr val="5C6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F2C96E7-1D9C-5A4E-B768-87325B31DEF3}"/>
              </a:ext>
            </a:extLst>
          </p:cNvPr>
          <p:cNvSpPr txBox="1">
            <a:spLocks/>
          </p:cNvSpPr>
          <p:nvPr/>
        </p:nvSpPr>
        <p:spPr>
          <a:xfrm>
            <a:off x="1047537" y="6459973"/>
            <a:ext cx="8927735" cy="3502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Thriving Children, Families, and Communities Conference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C774BC-06CD-B34B-A060-F8244DF9BD02}"/>
              </a:ext>
            </a:extLst>
          </p:cNvPr>
          <p:cNvSpPr txBox="1">
            <a:spLocks/>
          </p:cNvSpPr>
          <p:nvPr/>
        </p:nvSpPr>
        <p:spPr>
          <a:xfrm>
            <a:off x="986576" y="3897410"/>
            <a:ext cx="9972259" cy="11730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u="sng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A4EA0A-91D6-594D-B128-E0D3462056AC}"/>
              </a:ext>
            </a:extLst>
          </p:cNvPr>
          <p:cNvSpPr txBox="1">
            <a:spLocks/>
          </p:cNvSpPr>
          <p:nvPr/>
        </p:nvSpPr>
        <p:spPr>
          <a:xfrm>
            <a:off x="1189382" y="3727644"/>
            <a:ext cx="9972259" cy="140315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spc="3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thrivingchildrenconference.com</a:t>
            </a:r>
            <a:r>
              <a:rPr lang="en-US" sz="3800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/survey</a:t>
            </a:r>
          </a:p>
        </p:txBody>
      </p:sp>
    </p:spTree>
    <p:extLst>
      <p:ext uri="{BB962C8B-B14F-4D97-AF65-F5344CB8AC3E}">
        <p14:creationId xmlns:p14="http://schemas.microsoft.com/office/powerpoint/2010/main" val="281486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91A2E-80D7-0E4D-AA51-5C51C10E63E3}"/>
              </a:ext>
            </a:extLst>
          </p:cNvPr>
          <p:cNvSpPr/>
          <p:nvPr/>
        </p:nvSpPr>
        <p:spPr>
          <a:xfrm>
            <a:off x="0" y="-48128"/>
            <a:ext cx="12192000" cy="64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A37EA-3F55-E544-9883-98953A67A3D3}"/>
              </a:ext>
            </a:extLst>
          </p:cNvPr>
          <p:cNvSpPr/>
          <p:nvPr/>
        </p:nvSpPr>
        <p:spPr>
          <a:xfrm>
            <a:off x="1047538" y="6480810"/>
            <a:ext cx="2518622" cy="240030"/>
          </a:xfrm>
          <a:prstGeom prst="rect">
            <a:avLst/>
          </a:prstGeom>
          <a:solidFill>
            <a:srgbClr val="5C6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F2C96E7-1D9C-5A4E-B768-87325B31DEF3}"/>
              </a:ext>
            </a:extLst>
          </p:cNvPr>
          <p:cNvSpPr txBox="1">
            <a:spLocks/>
          </p:cNvSpPr>
          <p:nvPr/>
        </p:nvSpPr>
        <p:spPr>
          <a:xfrm>
            <a:off x="1047537" y="6459973"/>
            <a:ext cx="8927735" cy="3502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Thriving Children, Families, and Communities Conference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01A35-E285-FB40-A23D-EDE09114F0DE}"/>
              </a:ext>
            </a:extLst>
          </p:cNvPr>
          <p:cNvSpPr txBox="1"/>
          <p:nvPr/>
        </p:nvSpPr>
        <p:spPr>
          <a:xfrm>
            <a:off x="939252" y="501281"/>
            <a:ext cx="10887789" cy="50321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</a:rPr>
              <a:t>Conference Sponsors</a:t>
            </a:r>
          </a:p>
          <a:p>
            <a:pPr>
              <a:spcAft>
                <a:spcPts val="600"/>
              </a:spcAft>
            </a:pP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Nebraska Department of Education (NDE)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Department of Health and Human Services (DHHS)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First Five Nebraska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Children and Families Foundation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Community Foundation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Early Childhood Collaborative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Extension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Buffett Early Childhood Fund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Buffett Early Childhood Institute</a:t>
            </a:r>
          </a:p>
        </p:txBody>
      </p:sp>
    </p:spTree>
    <p:extLst>
      <p:ext uri="{BB962C8B-B14F-4D97-AF65-F5344CB8AC3E}">
        <p14:creationId xmlns:p14="http://schemas.microsoft.com/office/powerpoint/2010/main" val="86857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91A2E-80D7-0E4D-AA51-5C51C10E63E3}"/>
              </a:ext>
            </a:extLst>
          </p:cNvPr>
          <p:cNvSpPr/>
          <p:nvPr/>
        </p:nvSpPr>
        <p:spPr>
          <a:xfrm>
            <a:off x="0" y="-48128"/>
            <a:ext cx="12192000" cy="64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A37EA-3F55-E544-9883-98953A67A3D3}"/>
              </a:ext>
            </a:extLst>
          </p:cNvPr>
          <p:cNvSpPr/>
          <p:nvPr/>
        </p:nvSpPr>
        <p:spPr>
          <a:xfrm>
            <a:off x="1047538" y="6480810"/>
            <a:ext cx="2518622" cy="240030"/>
          </a:xfrm>
          <a:prstGeom prst="rect">
            <a:avLst/>
          </a:prstGeom>
          <a:solidFill>
            <a:srgbClr val="5C6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F2C96E7-1D9C-5A4E-B768-87325B31DEF3}"/>
              </a:ext>
            </a:extLst>
          </p:cNvPr>
          <p:cNvSpPr txBox="1">
            <a:spLocks/>
          </p:cNvSpPr>
          <p:nvPr/>
        </p:nvSpPr>
        <p:spPr>
          <a:xfrm>
            <a:off x="1047537" y="6459973"/>
            <a:ext cx="8927735" cy="3502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Thriving Children, Families, and Communities Conference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01A35-E285-FB40-A23D-EDE09114F0DE}"/>
              </a:ext>
            </a:extLst>
          </p:cNvPr>
          <p:cNvSpPr txBox="1"/>
          <p:nvPr/>
        </p:nvSpPr>
        <p:spPr>
          <a:xfrm>
            <a:off x="951284" y="469925"/>
            <a:ext cx="10887789" cy="54168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</a:rPr>
              <a:t>Conference Partners</a:t>
            </a:r>
          </a:p>
          <a:p>
            <a:pPr>
              <a:spcAft>
                <a:spcPts val="600"/>
              </a:spcAft>
            </a:pP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Learning Community of Douglas and Sarpy Counties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Learning Community of Douglas and Sarpy Counties Foundation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Association for the Education of Young Children (</a:t>
            </a:r>
            <a:r>
              <a:rPr lang="en-US" sz="2400" dirty="0" err="1">
                <a:solidFill>
                  <a:schemeClr val="bg2"/>
                </a:solidFill>
              </a:rPr>
              <a:t>NeAEYC</a:t>
            </a:r>
            <a:r>
              <a:rPr lang="en-US" sz="2400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Association of School Boards (NASB)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Business Development Center (NBDC)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Head Start Association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Hospital Association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Nebraska State Education Association (NSEA)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Panhandle Partnership, Inc.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</a:rPr>
              <a:t>Rural Futures Institute</a:t>
            </a:r>
          </a:p>
        </p:txBody>
      </p:sp>
    </p:spTree>
    <p:extLst>
      <p:ext uri="{BB962C8B-B14F-4D97-AF65-F5344CB8AC3E}">
        <p14:creationId xmlns:p14="http://schemas.microsoft.com/office/powerpoint/2010/main" val="133804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7A8184"/>
      </a:dk1>
      <a:lt1>
        <a:srgbClr val="74588E"/>
      </a:lt1>
      <a:dk2>
        <a:srgbClr val="75935C"/>
      </a:dk2>
      <a:lt2>
        <a:srgbClr val="FFFEFE"/>
      </a:lt2>
      <a:accent1>
        <a:srgbClr val="DB6048"/>
      </a:accent1>
      <a:accent2>
        <a:srgbClr val="0081AE"/>
      </a:accent2>
      <a:accent3>
        <a:srgbClr val="E8B32A"/>
      </a:accent3>
      <a:accent4>
        <a:srgbClr val="DE587C"/>
      </a:accent4>
      <a:accent5>
        <a:srgbClr val="897465"/>
      </a:accent5>
      <a:accent6>
        <a:srgbClr val="585958"/>
      </a:accent6>
      <a:hlink>
        <a:srgbClr val="0081AE"/>
      </a:hlink>
      <a:folHlink>
        <a:srgbClr val="008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_ThrivingChildren_ByTheNumbers" id="{C22C54AA-E21E-4445-ADE0-0760E9CDDCE7}" vid="{1FFBD03A-8E0F-D548-B390-EABB472816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261</Words>
  <Application>Microsoft Macintosh PowerPoint</Application>
  <PresentationFormat>Widescreen</PresentationFormat>
  <Paragraphs>39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Elder</dc:creator>
  <cp:lastModifiedBy>Kelly Jefferson</cp:lastModifiedBy>
  <cp:revision>55</cp:revision>
  <cp:lastPrinted>2018-08-09T19:20:31Z</cp:lastPrinted>
  <dcterms:created xsi:type="dcterms:W3CDTF">2018-08-24T13:45:49Z</dcterms:created>
  <dcterms:modified xsi:type="dcterms:W3CDTF">2020-09-13T20:18:21Z</dcterms:modified>
</cp:coreProperties>
</file>